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2" r:id="rId4"/>
    <p:sldId id="2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F0066"/>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2/10/2018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965848"/>
            <a:ext cx="9144000" cy="2387600"/>
          </a:xfrm>
        </p:spPr>
        <p:txBody>
          <a:bodyPr/>
          <a:lstStyle/>
          <a:p>
            <a:r>
              <a:rPr lang="en-US" dirty="0">
                <a:solidFill>
                  <a:schemeClr val="bg1"/>
                </a:solidFill>
                <a:latin typeface="Roboto" pitchFamily="2" charset="0"/>
                <a:ea typeface="Roboto" pitchFamily="2" charset="0"/>
              </a:rPr>
              <a:t>Transform Operation</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The </a:t>
            </a:r>
            <a:r>
              <a:rPr lang="en-US" sz="3600" dirty="0">
                <a:solidFill>
                  <a:srgbClr val="55ADEE"/>
                </a:solidFill>
                <a:latin typeface="Consolas" panose="020B0609020204030204" pitchFamily="49" charset="0"/>
                <a:ea typeface="Roboto" pitchFamily="2" charset="0"/>
              </a:rPr>
              <a:t>transform()</a:t>
            </a:r>
            <a:r>
              <a:rPr lang="en-US" sz="3600" dirty="0">
                <a:solidFill>
                  <a:schemeClr val="bg1"/>
                </a:solidFill>
                <a:latin typeface="Roboto" pitchFamily="2" charset="0"/>
                <a:ea typeface="Roboto" pitchFamily="2" charset="0"/>
              </a:rPr>
              <a:t> operation</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altLang="en-US" dirty="0">
                <a:solidFill>
                  <a:schemeClr val="bg1"/>
                </a:solidFill>
              </a:rPr>
              <a:t>Overview: </a:t>
            </a:r>
            <a:r>
              <a:rPr lang="en-US" altLang="en-US" sz="2400" dirty="0">
                <a:solidFill>
                  <a:srgbClr val="55ADEE"/>
                </a:solidFill>
                <a:latin typeface="Consolas" panose="020B0609020204030204" pitchFamily="49" charset="0"/>
              </a:rPr>
              <a:t>transform</a:t>
            </a:r>
            <a:r>
              <a:rPr lang="en-US" altLang="en-US" dirty="0">
                <a:solidFill>
                  <a:srgbClr val="1D1F22"/>
                </a:solidFill>
                <a:latin typeface="Helvetica Neue"/>
              </a:rPr>
              <a:t> </a:t>
            </a:r>
            <a:r>
              <a:rPr lang="en-US" altLang="en-US" dirty="0">
                <a:solidFill>
                  <a:schemeClr val="bg1"/>
                </a:solidFill>
              </a:rPr>
              <a:t>operation (and</a:t>
            </a:r>
            <a:r>
              <a:rPr lang="en-US" altLang="en-US" dirty="0">
                <a:solidFill>
                  <a:srgbClr val="1D1F22"/>
                </a:solidFill>
              </a:rPr>
              <a:t> </a:t>
            </a:r>
            <a:r>
              <a:rPr lang="en-US" altLang="en-US" sz="2400" dirty="0" err="1">
                <a:solidFill>
                  <a:srgbClr val="55ADEE"/>
                </a:solidFill>
                <a:latin typeface="Consolas" panose="020B0609020204030204" pitchFamily="49" charset="0"/>
              </a:rPr>
              <a:t>transformWith</a:t>
            </a:r>
            <a:r>
              <a:rPr lang="en-US" altLang="en-US" dirty="0">
                <a:solidFill>
                  <a:srgbClr val="1D1F22"/>
                </a:solidFill>
                <a:latin typeface="Helvetica Neue"/>
              </a:rPr>
              <a:t> </a:t>
            </a:r>
            <a:r>
              <a:rPr lang="en-US" altLang="en-US" dirty="0">
                <a:solidFill>
                  <a:schemeClr val="bg1"/>
                </a:solidFill>
              </a:rPr>
              <a:t>variant) allow arbitrary RDD-to-RDD functions to be applied on a </a:t>
            </a:r>
            <a:r>
              <a:rPr lang="en-US" altLang="en-US" dirty="0" err="1">
                <a:solidFill>
                  <a:schemeClr val="bg1"/>
                </a:solidFill>
              </a:rPr>
              <a:t>DStream</a:t>
            </a:r>
            <a:r>
              <a:rPr lang="en-US" altLang="en-US" dirty="0">
                <a:solidFill>
                  <a:schemeClr val="bg1"/>
                </a:solidFill>
              </a:rPr>
              <a:t>. </a:t>
            </a:r>
          </a:p>
          <a:p>
            <a:pPr fontAlgn="base"/>
            <a:r>
              <a:rPr lang="en-US" altLang="en-US" dirty="0">
                <a:solidFill>
                  <a:schemeClr val="bg1"/>
                </a:solidFill>
              </a:rPr>
              <a:t>It can be used to apply any RDD operation that is not exposed in the </a:t>
            </a:r>
            <a:r>
              <a:rPr lang="en-US" altLang="en-US" dirty="0" err="1">
                <a:solidFill>
                  <a:schemeClr val="bg1"/>
                </a:solidFill>
              </a:rPr>
              <a:t>DStream</a:t>
            </a:r>
            <a:r>
              <a:rPr lang="en-US" altLang="en-US" dirty="0">
                <a:solidFill>
                  <a:schemeClr val="bg1"/>
                </a:solidFill>
              </a:rPr>
              <a:t> API. </a:t>
            </a:r>
          </a:p>
          <a:p>
            <a:pPr fontAlgn="base"/>
            <a:r>
              <a:rPr lang="en-US" altLang="en-US" dirty="0">
                <a:solidFill>
                  <a:schemeClr val="bg1"/>
                </a:solidFill>
              </a:rPr>
              <a:t>For example, the functionality of joining every batch in a data stream with another dataset is not directly exposed in the </a:t>
            </a:r>
            <a:r>
              <a:rPr lang="en-US" altLang="en-US" dirty="0" err="1">
                <a:solidFill>
                  <a:schemeClr val="bg1"/>
                </a:solidFill>
              </a:rPr>
              <a:t>DStream</a:t>
            </a:r>
            <a:r>
              <a:rPr lang="en-US" altLang="en-US" dirty="0">
                <a:solidFill>
                  <a:schemeClr val="bg1"/>
                </a:solidFill>
              </a:rPr>
              <a:t> API. However, you can easily use</a:t>
            </a:r>
            <a:r>
              <a:rPr lang="en-US" altLang="en-US" dirty="0">
                <a:solidFill>
                  <a:srgbClr val="1D1F22"/>
                </a:solidFill>
              </a:rPr>
              <a:t> </a:t>
            </a:r>
            <a:r>
              <a:rPr lang="en-US" altLang="en-US" sz="2400" dirty="0">
                <a:solidFill>
                  <a:srgbClr val="55ADEE"/>
                </a:solidFill>
                <a:latin typeface="Consolas" panose="020B0609020204030204" pitchFamily="49" charset="0"/>
              </a:rPr>
              <a:t>transform</a:t>
            </a:r>
            <a:r>
              <a:rPr lang="en-US" altLang="en-US" dirty="0">
                <a:solidFill>
                  <a:srgbClr val="1D1F22"/>
                </a:solidFill>
                <a:latin typeface="Helvetica Neue"/>
              </a:rPr>
              <a:t> </a:t>
            </a:r>
            <a:r>
              <a:rPr lang="en-US" altLang="en-US" dirty="0">
                <a:solidFill>
                  <a:schemeClr val="bg1"/>
                </a:solidFill>
              </a:rPr>
              <a:t>to do this. </a:t>
            </a:r>
            <a:endParaRPr lang="en-US" sz="2000" dirty="0">
              <a:solidFill>
                <a:schemeClr val="bg1"/>
              </a:solidFill>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Example Application</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Real-time data cleaning by joining the input data stream with precomputed spam information, and then filtering based on it.</a:t>
            </a:r>
          </a:p>
          <a:p>
            <a:pPr marL="0" indent="0">
              <a:buNone/>
            </a:pPr>
            <a:endParaRPr lang="en-US" dirty="0">
              <a:solidFill>
                <a:schemeClr val="bg1"/>
              </a:solidFill>
            </a:endParaRPr>
          </a:p>
        </p:txBody>
      </p:sp>
      <p:sp>
        <p:nvSpPr>
          <p:cNvPr id="4" name="Content Placeholder 2">
            <a:extLst>
              <a:ext uri="{FF2B5EF4-FFF2-40B4-BE49-F238E27FC236}">
                <a16:creationId xmlns:a16="http://schemas.microsoft.com/office/drawing/2014/main" id="{CB4B55B7-2A10-4E26-8D50-B35793ADBE1E}"/>
              </a:ext>
            </a:extLst>
          </p:cNvPr>
          <p:cNvSpPr txBox="1">
            <a:spLocks/>
          </p:cNvSpPr>
          <p:nvPr/>
        </p:nvSpPr>
        <p:spPr>
          <a:xfrm>
            <a:off x="924698" y="3303372"/>
            <a:ext cx="10515600" cy="1930358"/>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err="1">
                <a:solidFill>
                  <a:schemeClr val="bg1"/>
                </a:solidFill>
                <a:latin typeface="Consolas" panose="020B0609020204030204" pitchFamily="49" charset="0"/>
              </a:rPr>
              <a:t>spamInfoRDD</a:t>
            </a:r>
            <a:r>
              <a:rPr lang="en-US" sz="2000" dirty="0">
                <a:solidFill>
                  <a:schemeClr val="bg1"/>
                </a:solidFill>
                <a:latin typeface="Consolas" panose="020B0609020204030204" pitchFamily="49" charset="0"/>
              </a:rPr>
              <a:t> </a:t>
            </a:r>
            <a:r>
              <a:rPr lang="en-US" sz="2000" dirty="0">
                <a:solidFill>
                  <a:srgbClr val="FF0066"/>
                </a:solidFill>
                <a:latin typeface="Consolas" panose="020B0609020204030204" pitchFamily="49" charset="0"/>
              </a:rPr>
              <a:t>=</a:t>
            </a:r>
            <a:r>
              <a:rPr lang="en-US" sz="2000" dirty="0">
                <a:solidFill>
                  <a:schemeClr val="bg1"/>
                </a:solidFill>
                <a:latin typeface="Consolas" panose="020B0609020204030204" pitchFamily="49" charset="0"/>
              </a:rPr>
              <a:t> </a:t>
            </a:r>
            <a:r>
              <a:rPr lang="en-US" sz="2000" dirty="0" err="1">
                <a:solidFill>
                  <a:schemeClr val="bg1"/>
                </a:solidFill>
                <a:latin typeface="Consolas" panose="020B0609020204030204" pitchFamily="49" charset="0"/>
              </a:rPr>
              <a:t>sc.</a:t>
            </a:r>
            <a:r>
              <a:rPr lang="en-US" sz="2000" dirty="0" err="1">
                <a:solidFill>
                  <a:srgbClr val="55ADEE"/>
                </a:solidFill>
                <a:latin typeface="Consolas" panose="020B0609020204030204" pitchFamily="49" charset="0"/>
              </a:rPr>
              <a:t>pickleFile</a:t>
            </a:r>
            <a:r>
              <a:rPr lang="en-US" sz="2000" dirty="0">
                <a:solidFill>
                  <a:schemeClr val="bg1"/>
                </a:solidFill>
                <a:latin typeface="Consolas" panose="020B0609020204030204" pitchFamily="49" charset="0"/>
              </a:rPr>
              <a:t>(</a:t>
            </a:r>
            <a:r>
              <a:rPr lang="en-US" sz="2000" dirty="0">
                <a:solidFill>
                  <a:srgbClr val="7030A0"/>
                </a:solidFill>
                <a:latin typeface="Consolas" panose="020B0609020204030204" pitchFamily="49" charset="0"/>
              </a:rPr>
              <a:t>...</a:t>
            </a:r>
            <a:r>
              <a:rPr lang="en-US" sz="2000" dirty="0">
                <a:solidFill>
                  <a:schemeClr val="bg1"/>
                </a:solidFill>
                <a:latin typeface="Consolas" panose="020B0609020204030204" pitchFamily="49" charset="0"/>
              </a:rPr>
              <a:t>)  </a:t>
            </a:r>
            <a:r>
              <a:rPr lang="en-US" sz="2000" dirty="0">
                <a:solidFill>
                  <a:schemeClr val="bg1">
                    <a:lumMod val="65000"/>
                  </a:schemeClr>
                </a:solidFill>
                <a:latin typeface="Consolas" panose="020B0609020204030204" pitchFamily="49" charset="0"/>
              </a:rPr>
              <a:t># RDD containing spam information</a:t>
            </a:r>
          </a:p>
          <a:p>
            <a:pPr marL="0" indent="0">
              <a:buNone/>
            </a:pPr>
            <a:endParaRPr lang="en-US" sz="2000" dirty="0">
              <a:solidFill>
                <a:schemeClr val="bg1">
                  <a:lumMod val="65000"/>
                </a:schemeClr>
              </a:solidFill>
              <a:latin typeface="Consolas" panose="020B0609020204030204" pitchFamily="49" charset="0"/>
            </a:endParaRPr>
          </a:p>
          <a:p>
            <a:pPr marL="0" indent="0">
              <a:buNone/>
            </a:pPr>
            <a:r>
              <a:rPr lang="en-US" sz="2000" dirty="0">
                <a:solidFill>
                  <a:schemeClr val="bg1">
                    <a:lumMod val="65000"/>
                  </a:schemeClr>
                </a:solidFill>
                <a:latin typeface="Consolas" panose="020B0609020204030204" pitchFamily="49" charset="0"/>
              </a:rPr>
              <a:t># join data stream with spam information to do data cleaning</a:t>
            </a:r>
          </a:p>
          <a:p>
            <a:pPr marL="0" indent="0">
              <a:buNone/>
            </a:pPr>
            <a:r>
              <a:rPr lang="en-US" sz="2000" dirty="0" err="1">
                <a:solidFill>
                  <a:schemeClr val="bg1"/>
                </a:solidFill>
                <a:latin typeface="Consolas" panose="020B0609020204030204" pitchFamily="49" charset="0"/>
              </a:rPr>
              <a:t>cleanedDStream</a:t>
            </a:r>
            <a:r>
              <a:rPr lang="en-US" sz="2000" dirty="0">
                <a:solidFill>
                  <a:schemeClr val="bg1"/>
                </a:solidFill>
                <a:latin typeface="Consolas" panose="020B0609020204030204" pitchFamily="49" charset="0"/>
              </a:rPr>
              <a:t> </a:t>
            </a:r>
            <a:r>
              <a:rPr lang="en-US" sz="2000" dirty="0">
                <a:solidFill>
                  <a:srgbClr val="FF0066"/>
                </a:solidFill>
                <a:latin typeface="Consolas" panose="020B0609020204030204" pitchFamily="49" charset="0"/>
              </a:rPr>
              <a:t>=</a:t>
            </a:r>
            <a:r>
              <a:rPr lang="en-US" sz="2000" dirty="0">
                <a:solidFill>
                  <a:schemeClr val="bg1"/>
                </a:solidFill>
                <a:latin typeface="Consolas" panose="020B0609020204030204" pitchFamily="49" charset="0"/>
              </a:rPr>
              <a:t> </a:t>
            </a:r>
            <a:r>
              <a:rPr lang="en-US" sz="2000" dirty="0" err="1">
                <a:solidFill>
                  <a:schemeClr val="bg1"/>
                </a:solidFill>
                <a:latin typeface="Consolas" panose="020B0609020204030204" pitchFamily="49" charset="0"/>
              </a:rPr>
              <a:t>wordCounts.</a:t>
            </a:r>
            <a:r>
              <a:rPr lang="en-US" sz="2000" dirty="0" err="1">
                <a:solidFill>
                  <a:srgbClr val="55ADEE"/>
                </a:solidFill>
                <a:latin typeface="Consolas" panose="020B0609020204030204" pitchFamily="49" charset="0"/>
              </a:rPr>
              <a:t>transform</a:t>
            </a:r>
            <a:r>
              <a:rPr lang="en-US" sz="2000" dirty="0">
                <a:solidFill>
                  <a:schemeClr val="bg1"/>
                </a:solidFill>
                <a:latin typeface="Consolas" panose="020B0609020204030204" pitchFamily="49" charset="0"/>
              </a:rPr>
              <a:t>(</a:t>
            </a:r>
            <a:r>
              <a:rPr lang="en-US" sz="2000" i="1" dirty="0">
                <a:solidFill>
                  <a:srgbClr val="55ADEE"/>
                </a:solidFill>
                <a:latin typeface="Consolas" panose="020B0609020204030204" pitchFamily="49" charset="0"/>
              </a:rPr>
              <a:t>lambda</a:t>
            </a:r>
            <a:r>
              <a:rPr lang="en-US" sz="2000" i="1" dirty="0">
                <a:solidFill>
                  <a:schemeClr val="bg1"/>
                </a:solidFill>
                <a:latin typeface="Consolas" panose="020B0609020204030204" pitchFamily="49" charset="0"/>
              </a:rPr>
              <a:t> </a:t>
            </a:r>
            <a:r>
              <a:rPr lang="en-US" sz="2000" i="1" dirty="0" err="1">
                <a:solidFill>
                  <a:schemeClr val="accent2"/>
                </a:solidFill>
                <a:latin typeface="Consolas" panose="020B0609020204030204" pitchFamily="49" charset="0"/>
              </a:rPr>
              <a:t>rdd</a:t>
            </a:r>
            <a:r>
              <a:rPr lang="en-US" sz="2000" dirty="0">
                <a:solidFill>
                  <a:schemeClr val="bg1"/>
                </a:solidFill>
                <a:latin typeface="Consolas" panose="020B0609020204030204" pitchFamily="49" charset="0"/>
              </a:rPr>
              <a:t>: </a:t>
            </a:r>
            <a:r>
              <a:rPr lang="en-US" sz="2000" dirty="0" err="1">
                <a:solidFill>
                  <a:schemeClr val="bg1"/>
                </a:solidFill>
                <a:latin typeface="Consolas" panose="020B0609020204030204" pitchFamily="49" charset="0"/>
              </a:rPr>
              <a:t>rdd.</a:t>
            </a:r>
            <a:r>
              <a:rPr lang="en-US" sz="2000" dirty="0" err="1">
                <a:solidFill>
                  <a:srgbClr val="55ADEE"/>
                </a:solidFill>
                <a:latin typeface="Consolas" panose="020B0609020204030204" pitchFamily="49" charset="0"/>
              </a:rPr>
              <a:t>join</a:t>
            </a:r>
            <a:r>
              <a:rPr lang="en-US" sz="2000" dirty="0">
                <a:solidFill>
                  <a:schemeClr val="bg1"/>
                </a:solidFill>
                <a:latin typeface="Consolas" panose="020B0609020204030204" pitchFamily="49" charset="0"/>
              </a:rPr>
              <a:t>(</a:t>
            </a:r>
            <a:r>
              <a:rPr lang="en-US" sz="2000" dirty="0" err="1">
                <a:solidFill>
                  <a:schemeClr val="bg1"/>
                </a:solidFill>
                <a:latin typeface="Consolas" panose="020B0609020204030204" pitchFamily="49" charset="0"/>
              </a:rPr>
              <a:t>spamInfoRDD</a:t>
            </a:r>
            <a:r>
              <a:rPr lang="en-US" sz="2000" dirty="0">
                <a:solidFill>
                  <a:schemeClr val="bg1"/>
                </a:solidFill>
                <a:latin typeface="Consolas" panose="020B0609020204030204" pitchFamily="49" charset="0"/>
              </a:rPr>
              <a:t>).</a:t>
            </a:r>
            <a:r>
              <a:rPr lang="en-US" sz="2000" dirty="0">
                <a:solidFill>
                  <a:srgbClr val="00B0F0"/>
                </a:solidFill>
                <a:latin typeface="Consolas" panose="020B0609020204030204" pitchFamily="49" charset="0"/>
              </a:rPr>
              <a:t>filter</a:t>
            </a:r>
            <a:r>
              <a:rPr lang="en-US" sz="2000" dirty="0">
                <a:solidFill>
                  <a:schemeClr val="bg1"/>
                </a:solidFill>
                <a:latin typeface="Consolas" panose="020B0609020204030204" pitchFamily="49" charset="0"/>
              </a:rPr>
              <a:t>(</a:t>
            </a:r>
            <a:r>
              <a:rPr lang="en-US" sz="2000" dirty="0">
                <a:solidFill>
                  <a:srgbClr val="7030A0"/>
                </a:solidFill>
                <a:latin typeface="Consolas" panose="020B0609020204030204" pitchFamily="49" charset="0"/>
              </a:rPr>
              <a:t>...</a:t>
            </a:r>
            <a:r>
              <a:rPr lang="en-US" sz="2000" dirty="0">
                <a:solidFill>
                  <a:schemeClr val="bg1"/>
                </a:solidFill>
                <a:latin typeface="Consolas" panose="020B0609020204030204" pitchFamily="49" charset="0"/>
              </a:rPr>
              <a:t>))</a:t>
            </a: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BDF85BD-EFF1-406B-B5E0-F734EFE4DEE0}"/>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Important Note</a:t>
            </a:r>
            <a:endParaRPr lang="en-US" dirty="0">
              <a:solidFill>
                <a:schemeClr val="bg1"/>
              </a:solidFill>
              <a:latin typeface="Consolas" panose="020B0609020204030204" pitchFamily="49" charset="0"/>
            </a:endParaRPr>
          </a:p>
        </p:txBody>
      </p:sp>
      <p:sp>
        <p:nvSpPr>
          <p:cNvPr id="2" name="Content Placeholder 1">
            <a:extLst>
              <a:ext uri="{FF2B5EF4-FFF2-40B4-BE49-F238E27FC236}">
                <a16:creationId xmlns:a16="http://schemas.microsoft.com/office/drawing/2014/main" id="{BAF1ED35-644F-44C8-BBC5-77CF32DA79CD}"/>
              </a:ext>
            </a:extLst>
          </p:cNvPr>
          <p:cNvSpPr>
            <a:spLocks noGrp="1"/>
          </p:cNvSpPr>
          <p:nvPr>
            <p:ph idx="1"/>
          </p:nvPr>
        </p:nvSpPr>
        <p:spPr/>
        <p:txBody>
          <a:bodyPr/>
          <a:lstStyle/>
          <a:p>
            <a:r>
              <a:rPr lang="en-US" dirty="0">
                <a:solidFill>
                  <a:schemeClr val="bg1"/>
                </a:solidFill>
              </a:rPr>
              <a:t>functions supplied to </a:t>
            </a:r>
            <a:r>
              <a:rPr lang="en-US" dirty="0">
                <a:solidFill>
                  <a:srgbClr val="55ADEE"/>
                </a:solidFill>
                <a:latin typeface="Consolas" panose="020B0609020204030204" pitchFamily="49" charset="0"/>
              </a:rPr>
              <a:t>Transform()</a:t>
            </a:r>
            <a:r>
              <a:rPr lang="en-US" dirty="0">
                <a:solidFill>
                  <a:schemeClr val="bg1"/>
                </a:solidFill>
              </a:rPr>
              <a:t> get called in every batch interval. </a:t>
            </a:r>
          </a:p>
          <a:p>
            <a:r>
              <a:rPr lang="en-US" dirty="0">
                <a:solidFill>
                  <a:schemeClr val="bg1"/>
                </a:solidFill>
              </a:rPr>
              <a:t>You can create operations for RDDs that vary by time. </a:t>
            </a:r>
          </a:p>
          <a:p>
            <a:r>
              <a:rPr lang="en-US" dirty="0">
                <a:solidFill>
                  <a:schemeClr val="bg1"/>
                </a:solidFill>
              </a:rPr>
              <a:t>The RDD operations, the number of partitions in the </a:t>
            </a:r>
            <a:r>
              <a:rPr lang="en-US" dirty="0" err="1">
                <a:solidFill>
                  <a:schemeClr val="bg1"/>
                </a:solidFill>
              </a:rPr>
              <a:t>DStream</a:t>
            </a:r>
            <a:r>
              <a:rPr lang="en-US" dirty="0">
                <a:solidFill>
                  <a:schemeClr val="bg1"/>
                </a:solidFill>
              </a:rPr>
              <a:t>, the specific broadcast variables, can all be changed between batches.</a:t>
            </a:r>
          </a:p>
          <a:p>
            <a:endParaRPr lang="en-US" dirty="0"/>
          </a:p>
        </p:txBody>
      </p:sp>
    </p:spTree>
    <p:extLst>
      <p:ext uri="{BB962C8B-B14F-4D97-AF65-F5344CB8AC3E}">
        <p14:creationId xmlns:p14="http://schemas.microsoft.com/office/powerpoint/2010/main" val="2965454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TotalTime>
  <Words>130</Words>
  <Application>Microsoft Office PowerPoint</Application>
  <PresentationFormat>Widescreen</PresentationFormat>
  <Paragraphs>31</Paragraphs>
  <Slides>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vt:i4>
      </vt:variant>
    </vt:vector>
  </HeadingPairs>
  <TitlesOfParts>
    <vt:vector size="11" baseType="lpstr">
      <vt:lpstr>Arial</vt:lpstr>
      <vt:lpstr>Calibri</vt:lpstr>
      <vt:lpstr>Calibri Light</vt:lpstr>
      <vt:lpstr>Consolas</vt:lpstr>
      <vt:lpstr>Helvetica Neue</vt:lpstr>
      <vt:lpstr>Roboto</vt:lpstr>
      <vt:lpstr>Office Theme</vt:lpstr>
      <vt:lpstr>Transform Operation</vt:lpstr>
      <vt:lpstr>The transform() operation</vt:lpstr>
      <vt:lpstr>Example Application</vt:lpstr>
      <vt:lpstr>Important Note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27</cp:revision>
  <dcterms:created xsi:type="dcterms:W3CDTF">2017-10-26T16:43:38Z</dcterms:created>
  <dcterms:modified xsi:type="dcterms:W3CDTF">2018-02-10T15:41:22Z</dcterms:modified>
</cp:coreProperties>
</file>

<file path=docProps/thumbnail.jpeg>
</file>